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7" r:id="rId4"/>
    <p:sldId id="262" r:id="rId5"/>
    <p:sldId id="319" r:id="rId6"/>
    <p:sldId id="268" r:id="rId7"/>
    <p:sldId id="321" r:id="rId8"/>
    <p:sldId id="322" r:id="rId9"/>
    <p:sldId id="320" r:id="rId10"/>
    <p:sldId id="324" r:id="rId11"/>
    <p:sldId id="323" r:id="rId12"/>
    <p:sldId id="308" r:id="rId13"/>
    <p:sldId id="325" r:id="rId14"/>
    <p:sldId id="326" r:id="rId15"/>
    <p:sldId id="332" r:id="rId16"/>
    <p:sldId id="291" r:id="rId17"/>
    <p:sldId id="327" r:id="rId18"/>
    <p:sldId id="329" r:id="rId19"/>
    <p:sldId id="328" r:id="rId20"/>
    <p:sldId id="330" r:id="rId21"/>
    <p:sldId id="331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C3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70771-BF47-4254-98DC-4E6BA2700C68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D3031-6616-4DD8-96B8-D35865787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2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E17D-466A-4A7D-AA6F-5841CDE50D22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404C-F7F6-485D-930F-78A98E987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4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E17D-466A-4A7D-AA6F-5841CDE50D22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404C-F7F6-485D-930F-78A98E987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3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E17D-466A-4A7D-AA6F-5841CDE50D22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404C-F7F6-485D-930F-78A98E987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1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E17D-466A-4A7D-AA6F-5841CDE50D22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404C-F7F6-485D-930F-78A98E987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7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E17D-466A-4A7D-AA6F-5841CDE50D22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404C-F7F6-485D-930F-78A98E987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E17D-466A-4A7D-AA6F-5841CDE50D22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404C-F7F6-485D-930F-78A98E987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9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E17D-466A-4A7D-AA6F-5841CDE50D22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404C-F7F6-485D-930F-78A98E987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8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E17D-466A-4A7D-AA6F-5841CDE50D22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404C-F7F6-485D-930F-78A98E987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2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E17D-466A-4A7D-AA6F-5841CDE50D22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404C-F7F6-485D-930F-78A98E987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9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E17D-466A-4A7D-AA6F-5841CDE50D22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404C-F7F6-485D-930F-78A98E987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E17D-466A-4A7D-AA6F-5841CDE50D22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404C-F7F6-485D-930F-78A98E987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1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9E17D-466A-4A7D-AA6F-5841CDE50D22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04C-F7F6-485D-930F-78A98E987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8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1311" y="5261956"/>
            <a:ext cx="299216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00" dirty="0" smtClean="0">
                <a:latin typeface="Calibri" panose="020F0502020204030204" pitchFamily="34" charset="0"/>
              </a:rPr>
              <a:t>634045, Россия, г. Томск,</a:t>
            </a:r>
          </a:p>
          <a:p>
            <a:pPr algn="r"/>
            <a:r>
              <a:rPr lang="ru-RU" sz="1500" dirty="0" smtClean="0">
                <a:latin typeface="Calibri" panose="020F0502020204030204" pitchFamily="34" charset="0"/>
              </a:rPr>
              <a:t>ул. Красноармейская, 146, оф. 801</a:t>
            </a:r>
          </a:p>
          <a:p>
            <a:pPr algn="r"/>
            <a:endParaRPr lang="ru-RU" sz="1500" dirty="0">
              <a:latin typeface="Calibri" panose="020F0502020204030204" pitchFamily="34" charset="0"/>
            </a:endParaRPr>
          </a:p>
          <a:p>
            <a:pPr algn="r"/>
            <a:r>
              <a:rPr lang="en-US" sz="1500" dirty="0" smtClean="0">
                <a:latin typeface="Calibri" panose="020F0502020204030204" pitchFamily="34" charset="0"/>
              </a:rPr>
              <a:t>www.intecgroup.ru</a:t>
            </a:r>
          </a:p>
          <a:p>
            <a:pPr algn="r"/>
            <a:r>
              <a:rPr lang="en-US" sz="1500" dirty="0" smtClean="0">
                <a:latin typeface="Calibri" panose="020F0502020204030204" pitchFamily="34" charset="0"/>
              </a:rPr>
              <a:t>office@intecgroup.ru</a:t>
            </a:r>
            <a:endParaRPr lang="ru-RU" sz="15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10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50" y="776064"/>
            <a:ext cx="8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СХОДСТВО</a:t>
            </a:r>
            <a:endParaRPr lang="ru-RU" sz="3200" b="1" dirty="0">
              <a:solidFill>
                <a:srgbClr val="CE2C32"/>
              </a:solidFill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8823" y="6492875"/>
            <a:ext cx="4114800" cy="365125"/>
          </a:xfrm>
        </p:spPr>
        <p:txBody>
          <a:bodyPr/>
          <a:lstStyle/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2020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5362" y="1424169"/>
            <a:ext cx="715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USABLILTY</a:t>
            </a:r>
            <a:endParaRPr lang="ru-RU" sz="3600" b="1" dirty="0"/>
          </a:p>
        </p:txBody>
      </p:sp>
      <p:pic>
        <p:nvPicPr>
          <p:cNvPr id="9226" name="Picture 10" descr="КАК ЗАКРУТИТЬ ГВОЗДЬ ОТВЁРТКОЙ? | &quot;Очень полезные&quot; советы | Яндекс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133830"/>
            <a:ext cx="7448340" cy="39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84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11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50" y="776064"/>
            <a:ext cx="8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СХОДСТВО</a:t>
            </a:r>
            <a:endParaRPr lang="ru-RU" sz="3200" b="1" dirty="0">
              <a:solidFill>
                <a:srgbClr val="CE2C32"/>
              </a:solidFill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8823" y="6492875"/>
            <a:ext cx="4114800" cy="365125"/>
          </a:xfrm>
        </p:spPr>
        <p:txBody>
          <a:bodyPr/>
          <a:lstStyle/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2020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37882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2020 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362" y="1424169"/>
            <a:ext cx="715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НАДЁЖНОСТЬ</a:t>
            </a:r>
            <a:endParaRPr lang="ru-RU" sz="3600" b="1" dirty="0"/>
          </a:p>
        </p:txBody>
      </p:sp>
      <p:pic>
        <p:nvPicPr>
          <p:cNvPr id="9" name="Picture 6" descr="HMD Global перевыпустит Nokia 3310: модель уже стала мем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2070500"/>
            <a:ext cx="3902075" cy="26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Запись от 04.09.2015 | Партия &quot;Вооружённый Гражданин&quot; | ВКонтак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1" y="3074319"/>
            <a:ext cx="4833500" cy="36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9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12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50" y="776064"/>
            <a:ext cx="8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КАК БЫТЬ?!</a:t>
            </a:r>
            <a:endParaRPr lang="ru-RU" sz="3200" b="1" dirty="0">
              <a:solidFill>
                <a:srgbClr val="CE2C32"/>
              </a:solidFill>
            </a:endParaRPr>
          </a:p>
        </p:txBody>
      </p:sp>
      <p:pic>
        <p:nvPicPr>
          <p:cNvPr id="11266" name="Picture 2" descr="Красивая или умная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93" y="1447431"/>
            <a:ext cx="5225019" cy="48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37882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2020 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8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13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50" y="776064"/>
            <a:ext cx="8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БЫТЬ ГОТОВЫМ КО ВСЕМУ!!!</a:t>
            </a:r>
            <a:endParaRPr lang="ru-RU" sz="3200" b="1" dirty="0">
              <a:solidFill>
                <a:srgbClr val="CE2C32"/>
              </a:solidFill>
            </a:endParaRPr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37882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2020 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8" descr="http://m5.paperblog.com/i/68/686288/more-features-kill-more-startups-than-lack-of-L-njOrh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42" y="1652148"/>
            <a:ext cx="6025716" cy="454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5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14</a:t>
            </a:r>
          </a:p>
          <a:p>
            <a:pPr algn="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50" y="776064"/>
            <a:ext cx="8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ПРОМДИЗАЙН ВСЕМУ ГОЛОВА!!!</a:t>
            </a:r>
            <a:endParaRPr lang="ru-RU" sz="3200" b="1" dirty="0">
              <a:solidFill>
                <a:srgbClr val="CE2C32"/>
              </a:solidFill>
            </a:endParaRPr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37882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2020 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Прототипы повседневных вещей (40 картинок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27" y="1534495"/>
            <a:ext cx="5923946" cy="478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06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15</a:t>
            </a:r>
          </a:p>
          <a:p>
            <a:pPr algn="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50" y="776064"/>
            <a:ext cx="8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ПРОМДИЗАЙН ЭТО…</a:t>
            </a:r>
            <a:endParaRPr lang="ru-RU" sz="3200" b="1" dirty="0">
              <a:solidFill>
                <a:srgbClr val="CE2C32"/>
              </a:solidFill>
            </a:endParaRPr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37882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2020 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482" name="Picture 2" descr="Dyson – owning both the cyclone architecture and cyclon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72" y="1360839"/>
            <a:ext cx="6603656" cy="495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649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16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89472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ПРИМЕР </a:t>
            </a:r>
            <a:r>
              <a:rPr lang="en-US" sz="3200" b="1" dirty="0">
                <a:solidFill>
                  <a:srgbClr val="CE2C32"/>
                </a:solidFill>
              </a:rPr>
              <a:t>I</a:t>
            </a:r>
            <a:endParaRPr lang="ru-RU" sz="3200" b="1" dirty="0">
              <a:solidFill>
                <a:srgbClr val="CE2C3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100" y="1435004"/>
            <a:ext cx="856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ЗВУКОЗАПИСЫВАЮЩИЙ БЭДЖ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81335"/>
            <a:ext cx="5181600" cy="2914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117" y="4203700"/>
            <a:ext cx="4334933" cy="2438400"/>
          </a:xfrm>
          <a:prstGeom prst="rect">
            <a:avLst/>
          </a:prstGeom>
        </p:spPr>
      </p:pic>
      <p:sp>
        <p:nvSpPr>
          <p:cNvPr id="24" name="Нижний колонтитул 3"/>
          <p:cNvSpPr txBox="1">
            <a:spLocks/>
          </p:cNvSpPr>
          <p:nvPr/>
        </p:nvSpPr>
        <p:spPr>
          <a:xfrm>
            <a:off x="37882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2020 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14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d3n32ilufxuvd1.cloudfront.net/5a26711c69dc804c9abef642/1040963/upload-840c7ed0-4dde-11e8-ab05-0fec381b16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75" y="3328089"/>
            <a:ext cx="6061075" cy="340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2250" y="166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17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89472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ПРИМЕР </a:t>
            </a:r>
            <a:r>
              <a:rPr lang="en-US" sz="3200" b="1" dirty="0" smtClean="0">
                <a:solidFill>
                  <a:srgbClr val="CE2C32"/>
                </a:solidFill>
              </a:rPr>
              <a:t>II</a:t>
            </a:r>
            <a:endParaRPr lang="ru-RU" sz="3200" b="1" dirty="0">
              <a:solidFill>
                <a:srgbClr val="CE2C32"/>
              </a:solidFill>
            </a:endParaRPr>
          </a:p>
        </p:txBody>
      </p:sp>
      <p:pic>
        <p:nvPicPr>
          <p:cNvPr id="15" name="Picture 2" descr="https://d3n32ilufxuvd1.cloudfront.net/5a26711c69dc804c9abef642/1040963/upload-80c80230-4dde-11e8-ab05-0fec381b1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3" y="1634682"/>
            <a:ext cx="3806334" cy="21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35500" y="1816004"/>
            <a:ext cx="450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Сервер СХД </a:t>
            </a:r>
          </a:p>
          <a:p>
            <a:pPr algn="ctr"/>
            <a:r>
              <a:rPr lang="en-US" sz="3600" b="1" dirty="0" smtClean="0"/>
              <a:t>SAS 4U</a:t>
            </a:r>
            <a:endParaRPr lang="ru-RU" sz="3600" b="1" dirty="0"/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37882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2020 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10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18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89472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ПРИМЕР </a:t>
            </a:r>
            <a:r>
              <a:rPr lang="en-US" sz="3200" b="1" dirty="0" smtClean="0">
                <a:solidFill>
                  <a:srgbClr val="CE2C32"/>
                </a:solidFill>
              </a:rPr>
              <a:t>III</a:t>
            </a:r>
            <a:endParaRPr lang="ru-RU" sz="3200" b="1" dirty="0">
              <a:solidFill>
                <a:srgbClr val="CE2C32"/>
              </a:solidFill>
            </a:endParaRPr>
          </a:p>
        </p:txBody>
      </p:sp>
      <p:pic>
        <p:nvPicPr>
          <p:cNvPr id="12292" name="Picture 4" descr="https://sun4-12.userapi.com/DnJUdxFYJCEOyKl2PqUlIxRaxYOt-soq6lpkDQ/N-HLUf_OE6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79835"/>
            <a:ext cx="5098647" cy="31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2100" y="1435004"/>
            <a:ext cx="856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ПРОМЫШЛЕННЫЙ БРАСЛЕТ</a:t>
            </a:r>
            <a:endParaRPr lang="ru-RU" sz="36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523112-48EB-4ED2-8905-7850E5951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47" y="2081335"/>
            <a:ext cx="3770489" cy="2120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0BFB44-DC0F-43E3-81E5-2AB343A088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47" y="4521200"/>
            <a:ext cx="3770487" cy="21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87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19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89472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ПРИМЕР </a:t>
            </a:r>
            <a:r>
              <a:rPr lang="en-US" sz="3200" b="1" dirty="0" smtClean="0">
                <a:solidFill>
                  <a:srgbClr val="CE2C32"/>
                </a:solidFill>
              </a:rPr>
              <a:t>IV</a:t>
            </a:r>
            <a:endParaRPr lang="ru-RU" sz="3200" b="1" dirty="0">
              <a:solidFill>
                <a:srgbClr val="CE2C3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00" y="1435004"/>
            <a:ext cx="856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«УМНОЕ» КОЛЬЦО</a:t>
            </a:r>
            <a:endParaRPr lang="ru-RU" sz="3600" b="1" dirty="0"/>
          </a:p>
        </p:txBody>
      </p:sp>
      <p:pic>
        <p:nvPicPr>
          <p:cNvPr id="12294" name="Picture 6" descr="https://d3n32ilufxuvd1.cloudfront.net/5a26711c69dc804c9abef642/1040963/upload-44236950-4dde-11e8-ab05-0fec381b1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31652"/>
            <a:ext cx="5446925" cy="340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d3n32ilufxuvd1.cloudfront.net/5a26711c69dc804c9abef642/1040963/upload-46237f10-4dde-11e8-ab05-0fec381b1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22" y="2142294"/>
            <a:ext cx="2856828" cy="457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ижний колонтитул 3"/>
          <p:cNvSpPr txBox="1">
            <a:spLocks/>
          </p:cNvSpPr>
          <p:nvPr/>
        </p:nvSpPr>
        <p:spPr>
          <a:xfrm>
            <a:off x="37882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2020 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26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3n32ilufxuvd1.cloudfront.net/5a26711c69dc804c9abef642/1040963/upload-840c7ed0-4dde-11e8-ab05-0fec381b16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28" y="2571749"/>
            <a:ext cx="7134747" cy="40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6217" y="971910"/>
            <a:ext cx="8562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РАЗРАБОТКА СПЕЦИАЛИЗИРОВАННОЙ ЭЛЕКТРОНИКИ</a:t>
            </a:r>
            <a:endParaRPr lang="ru-RU" sz="48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37642" y="6193946"/>
            <a:ext cx="3006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Calibri" panose="020F0502020204030204" pitchFamily="34" charset="0"/>
              </a:rPr>
              <a:t>INTEC Company, CEO</a:t>
            </a:r>
            <a:endParaRPr lang="ru-RU" sz="1600" b="1" dirty="0">
              <a:latin typeface="Calibri" panose="020F0502020204030204" pitchFamily="34" charset="0"/>
            </a:endParaRPr>
          </a:p>
          <a:p>
            <a:pPr algn="r"/>
            <a:r>
              <a:rPr lang="ru-RU" sz="1600" b="1" dirty="0" smtClean="0">
                <a:latin typeface="Calibri" panose="020F0502020204030204" pitchFamily="34" charset="0"/>
              </a:rPr>
              <a:t>Калиновский </a:t>
            </a:r>
            <a:r>
              <a:rPr lang="ru-RU" sz="1600" b="1" dirty="0">
                <a:latin typeface="Calibri" panose="020F0502020204030204" pitchFamily="34" charset="0"/>
              </a:rPr>
              <a:t>Никита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33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20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00" y="1435004"/>
            <a:ext cx="85609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ВСЁ ТАКИ…</a:t>
            </a:r>
          </a:p>
          <a:p>
            <a:pPr algn="ctr"/>
            <a:endParaRPr lang="ru-RU" sz="4400" b="1" dirty="0"/>
          </a:p>
          <a:p>
            <a:pPr algn="ctr"/>
            <a:r>
              <a:rPr lang="ru-RU" sz="4400" b="1" dirty="0" smtClean="0"/>
              <a:t>Зачем нужен промышленный</a:t>
            </a:r>
          </a:p>
          <a:p>
            <a:pPr algn="ctr"/>
            <a:r>
              <a:rPr lang="ru-RU" sz="4400" b="1" dirty="0" smtClean="0"/>
              <a:t>дизайн?!!</a:t>
            </a:r>
            <a:endParaRPr lang="ru-RU" sz="4400" b="1" dirty="0"/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37882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2020 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93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21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37882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2020 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434" name="Picture 2" descr="Зачем накуривать осу? (05.11.2017) - Надежда Макарен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34" y="1351485"/>
            <a:ext cx="4821777" cy="482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38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23446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40724" y="56032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latin typeface="Calibri" panose="020F0502020204030204" pitchFamily="34" charset="0"/>
              </a:rPr>
              <a:t>INTEC Company, CEO</a:t>
            </a:r>
            <a:endParaRPr lang="ru-RU" b="1" dirty="0">
              <a:latin typeface="Calibri" panose="020F0502020204030204" pitchFamily="34" charset="0"/>
            </a:endParaRPr>
          </a:p>
          <a:p>
            <a:pPr algn="r"/>
            <a:endParaRPr lang="ru-RU" b="1" dirty="0">
              <a:latin typeface="Calibri" panose="020F0502020204030204" pitchFamily="34" charset="0"/>
            </a:endParaRPr>
          </a:p>
          <a:p>
            <a:pPr algn="r"/>
            <a:r>
              <a:rPr lang="ru-RU" b="1" dirty="0" smtClean="0">
                <a:latin typeface="Calibri" panose="020F0502020204030204" pitchFamily="34" charset="0"/>
              </a:rPr>
              <a:t>Калиновский Никита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8823" y="6492875"/>
            <a:ext cx="4114800" cy="365125"/>
          </a:xfrm>
        </p:spPr>
        <p:txBody>
          <a:bodyPr/>
          <a:lstStyle/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2019 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58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2431" y="718413"/>
            <a:ext cx="856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ЗАЧЕМ НУЖЕН ПРОМДИЗАЙН?</a:t>
            </a:r>
            <a:endParaRPr lang="ru-RU" sz="48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137642" y="6193946"/>
            <a:ext cx="3006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Calibri" panose="020F0502020204030204" pitchFamily="34" charset="0"/>
              </a:rPr>
              <a:t>INTEC Company, CEO</a:t>
            </a:r>
            <a:endParaRPr lang="ru-RU" sz="1600" b="1" dirty="0">
              <a:latin typeface="Calibri" panose="020F0502020204030204" pitchFamily="34" charset="0"/>
            </a:endParaRPr>
          </a:p>
          <a:p>
            <a:pPr algn="r"/>
            <a:r>
              <a:rPr lang="ru-RU" sz="1600" b="1" dirty="0" smtClean="0">
                <a:latin typeface="Calibri" panose="020F0502020204030204" pitchFamily="34" charset="0"/>
              </a:rPr>
              <a:t>Калиновский </a:t>
            </a:r>
            <a:r>
              <a:rPr lang="ru-RU" sz="1600" b="1" dirty="0">
                <a:latin typeface="Calibri" panose="020F0502020204030204" pitchFamily="34" charset="0"/>
              </a:rPr>
              <a:t>Никита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s://d3n32ilufxuvd1.cloudfront.net/5a26711c69dc804c9abef642/1040963/upload-80c80230-4dde-11e8-ab05-0fec381b1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4" y="1855792"/>
            <a:ext cx="7167593" cy="40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00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4</a:t>
            </a:r>
          </a:p>
          <a:p>
            <a:pPr algn="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50" y="776064"/>
            <a:ext cx="8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ЗАКАЗЧИКИ. ТИП </a:t>
            </a:r>
            <a:r>
              <a:rPr lang="en-US" sz="3200" b="1" dirty="0" smtClean="0">
                <a:solidFill>
                  <a:srgbClr val="CE2C32"/>
                </a:solidFill>
              </a:rPr>
              <a:t>I</a:t>
            </a:r>
            <a:endParaRPr lang="ru-RU" sz="3200" b="1" dirty="0">
              <a:solidFill>
                <a:srgbClr val="CE2C32"/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8823" y="6492875"/>
            <a:ext cx="4114800" cy="365125"/>
          </a:xfrm>
        </p:spPr>
        <p:txBody>
          <a:bodyPr/>
          <a:lstStyle/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2020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 descr="Один из методов программирования | Типичный программист |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6083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53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5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50" y="776064"/>
            <a:ext cx="8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ЗАКАЗЧИКИ. ТИП </a:t>
            </a:r>
            <a:r>
              <a:rPr lang="en-US" sz="3200" b="1" dirty="0" smtClean="0">
                <a:solidFill>
                  <a:srgbClr val="CE2C32"/>
                </a:solidFill>
              </a:rPr>
              <a:t>II</a:t>
            </a:r>
            <a:endParaRPr lang="ru-RU" sz="3200" b="1" dirty="0">
              <a:solidFill>
                <a:srgbClr val="CE2C3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8823" y="6492875"/>
            <a:ext cx="4114800" cy="365125"/>
          </a:xfrm>
        </p:spPr>
        <p:txBody>
          <a:bodyPr/>
          <a:lstStyle/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2020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1519316"/>
            <a:ext cx="5238750" cy="473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3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6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50" y="776064"/>
            <a:ext cx="8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РАЗЛИЧИЯ</a:t>
            </a:r>
            <a:endParaRPr lang="ru-RU" sz="3200" b="1" dirty="0">
              <a:solidFill>
                <a:srgbClr val="CE2C32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8823" y="6492875"/>
            <a:ext cx="4114800" cy="365125"/>
          </a:xfrm>
        </p:spPr>
        <p:txBody>
          <a:bodyPr/>
          <a:lstStyle/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2020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061850" y="1905000"/>
            <a:ext cx="2462650" cy="4303094"/>
          </a:xfrm>
          <a:prstGeom prst="line">
            <a:avLst/>
          </a:prstGeom>
          <a:ln w="38100">
            <a:solidFill>
              <a:srgbClr val="CE2C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14425" y="1431088"/>
            <a:ext cx="715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ТИП </a:t>
            </a:r>
            <a:r>
              <a:rPr lang="en-US" sz="3600" b="1" dirty="0" smtClean="0"/>
              <a:t>I                                       </a:t>
            </a:r>
            <a:r>
              <a:rPr lang="ru-RU" sz="3600" b="1" dirty="0" smtClean="0"/>
              <a:t>ТИП </a:t>
            </a:r>
            <a:r>
              <a:rPr lang="en-US" sz="3600" b="1" dirty="0" smtClean="0"/>
              <a:t>II</a:t>
            </a:r>
            <a:endParaRPr lang="ru-RU" sz="3600" b="1" dirty="0"/>
          </a:p>
        </p:txBody>
      </p:sp>
      <p:pic>
        <p:nvPicPr>
          <p:cNvPr id="5122" name="Picture 2" descr="Смотри, я всё починил! 40 фотографий от горе-инженеров. Рид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2147667"/>
            <a:ext cx="3469277" cy="248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то такой перфекционист? | Ответы на Ваши вопро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876759"/>
            <a:ext cx="3713904" cy="247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33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7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50" y="776064"/>
            <a:ext cx="8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РАЗЛИЧИЯ</a:t>
            </a:r>
            <a:endParaRPr lang="ru-RU" sz="3200" b="1" dirty="0">
              <a:solidFill>
                <a:srgbClr val="CE2C32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8823" y="6492875"/>
            <a:ext cx="4114800" cy="365125"/>
          </a:xfrm>
        </p:spPr>
        <p:txBody>
          <a:bodyPr/>
          <a:lstStyle/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2020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5362" y="1424169"/>
            <a:ext cx="715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ТИП </a:t>
            </a:r>
            <a:r>
              <a:rPr lang="en-US" sz="3600" b="1" dirty="0" smtClean="0"/>
              <a:t>I</a:t>
            </a:r>
            <a:endParaRPr lang="ru-RU" sz="36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880104" y="4015208"/>
            <a:ext cx="6849" cy="736586"/>
          </a:xfrm>
          <a:prstGeom prst="straightConnector1">
            <a:avLst/>
          </a:prstGeom>
          <a:ln w="1143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93802" y="2836265"/>
            <a:ext cx="6849" cy="736586"/>
          </a:xfrm>
          <a:prstGeom prst="straightConnector1">
            <a:avLst/>
          </a:prstGeom>
          <a:ln w="1143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443802" y="2393908"/>
            <a:ext cx="900000" cy="900000"/>
          </a:xfrm>
          <a:prstGeom prst="ellipse">
            <a:avLst/>
          </a:prstGeom>
          <a:solidFill>
            <a:srgbClr val="CE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/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443802" y="3572851"/>
            <a:ext cx="900000" cy="900000"/>
          </a:xfrm>
          <a:prstGeom prst="ellipse">
            <a:avLst/>
          </a:prstGeom>
          <a:solidFill>
            <a:srgbClr val="CE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 smtClean="0"/>
              <a:t>2</a:t>
            </a:r>
            <a:endParaRPr lang="ru-RU" sz="5000" b="1" dirty="0"/>
          </a:p>
        </p:txBody>
      </p:sp>
      <p:sp>
        <p:nvSpPr>
          <p:cNvPr id="16" name="Овал 15"/>
          <p:cNvSpPr/>
          <p:nvPr/>
        </p:nvSpPr>
        <p:spPr>
          <a:xfrm>
            <a:off x="443802" y="4751794"/>
            <a:ext cx="900000" cy="900000"/>
          </a:xfrm>
          <a:prstGeom prst="ellipse">
            <a:avLst/>
          </a:prstGeom>
          <a:solidFill>
            <a:srgbClr val="CE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 smtClean="0"/>
              <a:t>3</a:t>
            </a:r>
            <a:endParaRPr lang="ru-RU" sz="5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12900" y="2591448"/>
            <a:ext cx="724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Использование «</a:t>
            </a:r>
            <a:r>
              <a:rPr lang="ru-RU" sz="2800" dirty="0" err="1" smtClean="0"/>
              <a:t>пресетов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612900" y="4925487"/>
            <a:ext cx="724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800"/>
            </a:lvl1pPr>
          </a:lstStyle>
          <a:p>
            <a:pPr lvl="0"/>
            <a:r>
              <a:rPr lang="ru-RU" dirty="0" smtClean="0"/>
              <a:t>Заниженные технические требования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612900" y="3761241"/>
            <a:ext cx="724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800"/>
            </a:lvl1pPr>
          </a:lstStyle>
          <a:p>
            <a:pPr lvl="0"/>
            <a:r>
              <a:rPr lang="ru-RU" dirty="0" smtClean="0"/>
              <a:t>Короткий цикл разработки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94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8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50" y="776064"/>
            <a:ext cx="8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РАЗЛИЧИЯ</a:t>
            </a:r>
            <a:endParaRPr lang="ru-RU" sz="3200" b="1" dirty="0">
              <a:solidFill>
                <a:srgbClr val="CE2C32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8823" y="6492875"/>
            <a:ext cx="4114800" cy="365125"/>
          </a:xfrm>
        </p:spPr>
        <p:txBody>
          <a:bodyPr/>
          <a:lstStyle/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2020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5362" y="1424169"/>
            <a:ext cx="715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ТИП </a:t>
            </a:r>
            <a:r>
              <a:rPr lang="en-US" sz="3600" b="1" dirty="0" smtClean="0"/>
              <a:t>II</a:t>
            </a:r>
            <a:endParaRPr lang="ru-RU" sz="36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880104" y="4015208"/>
            <a:ext cx="6849" cy="736586"/>
          </a:xfrm>
          <a:prstGeom prst="straightConnector1">
            <a:avLst/>
          </a:prstGeom>
          <a:ln w="1143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93802" y="2836265"/>
            <a:ext cx="6849" cy="736586"/>
          </a:xfrm>
          <a:prstGeom prst="straightConnector1">
            <a:avLst/>
          </a:prstGeom>
          <a:ln w="1143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443802" y="2393908"/>
            <a:ext cx="900000" cy="900000"/>
          </a:xfrm>
          <a:prstGeom prst="ellipse">
            <a:avLst/>
          </a:prstGeom>
          <a:solidFill>
            <a:srgbClr val="CE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/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443802" y="3572851"/>
            <a:ext cx="900000" cy="900000"/>
          </a:xfrm>
          <a:prstGeom prst="ellipse">
            <a:avLst/>
          </a:prstGeom>
          <a:solidFill>
            <a:srgbClr val="CE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 smtClean="0"/>
              <a:t>2</a:t>
            </a:r>
            <a:endParaRPr lang="ru-RU" sz="5000" b="1" dirty="0"/>
          </a:p>
        </p:txBody>
      </p:sp>
      <p:sp>
        <p:nvSpPr>
          <p:cNvPr id="16" name="Овал 15"/>
          <p:cNvSpPr/>
          <p:nvPr/>
        </p:nvSpPr>
        <p:spPr>
          <a:xfrm>
            <a:off x="443802" y="4751794"/>
            <a:ext cx="900000" cy="900000"/>
          </a:xfrm>
          <a:prstGeom prst="ellipse">
            <a:avLst/>
          </a:prstGeom>
          <a:solidFill>
            <a:srgbClr val="CE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 smtClean="0"/>
              <a:t>3</a:t>
            </a:r>
            <a:endParaRPr lang="ru-RU" sz="5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12900" y="2591448"/>
            <a:ext cx="724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Невозможность использования «</a:t>
            </a:r>
            <a:r>
              <a:rPr lang="ru-RU" sz="2800" dirty="0" err="1" smtClean="0"/>
              <a:t>пресетов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612900" y="4940184"/>
            <a:ext cx="724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800"/>
            </a:lvl1pPr>
          </a:lstStyle>
          <a:p>
            <a:pPr lvl="0"/>
            <a:r>
              <a:rPr lang="ru-RU" dirty="0" smtClean="0"/>
              <a:t>Высокие технические требования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612900" y="3761241"/>
            <a:ext cx="724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800"/>
            </a:lvl1pPr>
          </a:lstStyle>
          <a:p>
            <a:pPr lvl="0"/>
            <a:r>
              <a:rPr lang="ru-RU" dirty="0" smtClean="0"/>
              <a:t>Длинный</a:t>
            </a:r>
            <a:r>
              <a:rPr lang="ru-RU" dirty="0" smtClean="0"/>
              <a:t> цикл разработки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844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0" y="166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9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50" y="776064"/>
            <a:ext cx="8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2C32"/>
                </a:solidFill>
              </a:rPr>
              <a:t>СХОДСТВО</a:t>
            </a:r>
            <a:endParaRPr lang="ru-RU" sz="3200" b="1" dirty="0">
              <a:solidFill>
                <a:srgbClr val="CE2C32"/>
              </a:solidFill>
            </a:endParaRPr>
          </a:p>
        </p:txBody>
      </p:sp>
      <p:pic>
        <p:nvPicPr>
          <p:cNvPr id="8194" name="Picture 2" descr="Swagger в RBK.money — про наши внешние API / Блог компании RBK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48" y="2133830"/>
            <a:ext cx="5402703" cy="396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8823" y="6492875"/>
            <a:ext cx="4114800" cy="365125"/>
          </a:xfrm>
        </p:spPr>
        <p:txBody>
          <a:bodyPr/>
          <a:lstStyle/>
          <a:p>
            <a:pPr algn="l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©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2020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Intec Group. All rights reserved.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5362" y="1424169"/>
            <a:ext cx="715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УНИКАЛЬНОСТЬ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1920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1667</TotalTime>
  <Words>333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Albert</dc:creator>
  <cp:lastModifiedBy>Nikita Kalinovsky</cp:lastModifiedBy>
  <cp:revision>56</cp:revision>
  <dcterms:created xsi:type="dcterms:W3CDTF">2016-02-24T12:02:33Z</dcterms:created>
  <dcterms:modified xsi:type="dcterms:W3CDTF">2020-06-30T08:06:49Z</dcterms:modified>
</cp:coreProperties>
</file>